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2" r:id="rId2"/>
  </p:sldMasterIdLst>
  <p:notesMasterIdLst>
    <p:notesMasterId r:id="rId31"/>
  </p:notesMasterIdLst>
  <p:sldIdLst>
    <p:sldId id="267" r:id="rId3"/>
    <p:sldId id="294" r:id="rId4"/>
    <p:sldId id="295" r:id="rId5"/>
    <p:sldId id="296" r:id="rId6"/>
    <p:sldId id="297" r:id="rId7"/>
    <p:sldId id="318" r:id="rId8"/>
    <p:sldId id="298" r:id="rId9"/>
    <p:sldId id="326" r:id="rId10"/>
    <p:sldId id="327" r:id="rId11"/>
    <p:sldId id="328" r:id="rId12"/>
    <p:sldId id="299" r:id="rId13"/>
    <p:sldId id="300" r:id="rId14"/>
    <p:sldId id="305" r:id="rId15"/>
    <p:sldId id="306" r:id="rId16"/>
    <p:sldId id="307" r:id="rId17"/>
    <p:sldId id="308" r:id="rId18"/>
    <p:sldId id="321" r:id="rId19"/>
    <p:sldId id="322" r:id="rId20"/>
    <p:sldId id="323" r:id="rId21"/>
    <p:sldId id="324" r:id="rId22"/>
    <p:sldId id="309" r:id="rId23"/>
    <p:sldId id="310" r:id="rId24"/>
    <p:sldId id="311" r:id="rId25"/>
    <p:sldId id="312" r:id="rId26"/>
    <p:sldId id="314" r:id="rId27"/>
    <p:sldId id="315" r:id="rId28"/>
    <p:sldId id="316" r:id="rId29"/>
    <p:sldId id="317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55" d="100"/>
          <a:sy n="155" d="100"/>
        </p:scale>
        <p:origin x="944" y="144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916-6482-AA44-BB33-A3A5633CC7B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0858-234F-D146-87EB-144F56856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2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3555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B7A314-18C2-DC4E-B246-AE1C886E45B7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9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3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5603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EEF839-D2BE-E54F-A7DB-BED16FF29C26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7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7651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8E9E826-4EFD-374C-B840-0007EB87B19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8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1B4360C-01A3-A84C-8FFA-C870503509C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24BF025-B1E4-9843-88AE-387C0D8374FA}" type="datetime1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72F8F6B-AD89-A84A-A4B6-77E5AA9B159C}" type="datetime1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7B56F6F-FE8C-C646-83B5-7A4D576AFD1E}" type="datetime1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B39258D-34E1-114C-858A-314D67F93282}" type="datetime1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07C4B0-250A-8440-A5C3-239D95A2AC39}" type="datetime1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60501C6-3213-EB47-B432-D7C61B22369B}" type="datetime1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C9A5CD8-EBCD-A54A-9C67-27C42A0AA980}" type="datetime1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E410086-2883-2F4F-A1C4-43DFB0D7B980}" type="datetime1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6F5C9F-EAE7-DF40-99D1-B4C995765767}" type="datetime1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9F2C07-F65F-E84A-B0EA-C03338642108}" type="datetime1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4F3C98-9B6B-2F4B-A698-5E8947C88DFB}" type="datetime1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4E946A9-9A71-F146-A2C4-04F6A340B3FF}" type="datetime1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nsfcac/Nagios-Redfish-API-Integr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HiperView/demo.html" TargetMode="External"/><Relationship Id="rId4" Type="http://schemas.openxmlformats.org/officeDocument/2006/relationships/hyperlink" Target="https://idatavisualizationlab.github.io/HPCC/HiperOverheatSep26/demo.html" TargetMode="External"/><Relationship Id="rId5" Type="http://schemas.openxmlformats.org/officeDocument/2006/relationships/hyperlink" Target="https://github.com/iDataVisualizationLab/HPCC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scheduling/" TargetMode="External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nsfcac/Nagios-Redfish-API-Integr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10478" y="2274888"/>
            <a:ext cx="2749198" cy="34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>
              <a:ext uri="{FF2B5EF4-FFF2-40B4-BE49-F238E27FC236}"/>
            </a:extLst>
          </p:cNvPr>
          <p:cNvSpPr>
            <a:spLocks/>
          </p:cNvSpPr>
          <p:nvPr/>
        </p:nvSpPr>
        <p:spPr bwMode="auto">
          <a:xfrm>
            <a:off x="2941581" y="1886466"/>
            <a:ext cx="8077200" cy="474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17375E"/>
              </a:buClr>
              <a:buSzPct val="60000"/>
              <a:buFontTx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Presenter</a:t>
            </a:r>
          </a:p>
          <a:p>
            <a:pPr lvl="1" eaLnBrk="1" hangingPunct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Dr</a:t>
            </a:r>
            <a:r>
              <a:rPr lang="en-US" altLang="en-US" sz="1600" dirty="0">
                <a:solidFill>
                  <a:schemeClr val="bg1"/>
                </a:solidFill>
              </a:rPr>
              <a:t>. Tommy Dang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Assistant Professor,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lvl="2" eaLnBrk="1" hangingPunct="1">
              <a:lnSpc>
                <a:spcPct val="80000"/>
              </a:lnSpc>
              <a:buClrTx/>
              <a:buSzPct val="45000"/>
              <a:buFont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>
                <a:solidFill>
                  <a:srgbClr val="003366"/>
                </a:solidFill>
              </a:rPr>
              <a:t>Faculty</a:t>
            </a:r>
            <a:endParaRPr lang="en-US" altLang="en-US" sz="1600" b="1" dirty="0" smtClean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Dr. Yong Chen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Associate Professor, Texas Tech University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Dr. Allen </a:t>
            </a:r>
            <a:r>
              <a:rPr lang="en-US" altLang="en-US" sz="16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Sill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HPCC Managing Director,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Industry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Jon Hass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</a:t>
            </a:r>
            <a:r>
              <a:rPr lang="en-US" altLang="en-US" sz="1600" dirty="0" smtClean="0">
                <a:solidFill>
                  <a:schemeClr val="bg1"/>
                </a:solidFill>
              </a:rPr>
              <a:t>Software Architect </a:t>
            </a:r>
            <a:r>
              <a:rPr lang="en-US" altLang="en-US" sz="1600" dirty="0">
                <a:solidFill>
                  <a:schemeClr val="bg1"/>
                </a:solidFill>
              </a:rPr>
              <a:t>at Dell Inc</a:t>
            </a:r>
            <a:r>
              <a:rPr lang="en-US" altLang="en-US" sz="1600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 smtClean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PhD Students</a:t>
            </a:r>
            <a:endParaRPr lang="en-US" altLang="en-US" sz="1600" b="1" dirty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Vinh</a:t>
            </a:r>
            <a:r>
              <a:rPr lang="en-US" altLang="en-US" sz="1600" dirty="0" smtClean="0">
                <a:solidFill>
                  <a:schemeClr val="bg1"/>
                </a:solidFill>
              </a:rPr>
              <a:t> Nguyen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Ghazanfar</a:t>
            </a:r>
            <a:r>
              <a:rPr lang="en-US" altLang="en-US" sz="1600" dirty="0" smtClean="0">
                <a:solidFill>
                  <a:schemeClr val="bg1"/>
                </a:solidFill>
              </a:rPr>
              <a:t> Ali</a:t>
            </a:r>
            <a:endParaRPr lang="en-US" altLang="en-US" sz="1600" b="1" dirty="0" smtClean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Vung</a:t>
            </a:r>
            <a:r>
              <a:rPr lang="en-US" altLang="en-US" sz="1600" dirty="0" smtClean="0">
                <a:solidFill>
                  <a:schemeClr val="bg1"/>
                </a:solidFill>
              </a:rPr>
              <a:t> Pham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89470" y="1033096"/>
            <a:ext cx="9724292" cy="9100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x-none" sz="22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HPCViz</a:t>
            </a:r>
            <a:r>
              <a:rPr lang="en-US" altLang="x-none" sz="22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: Monitoring Health Status of High Performance Computing Systems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069"/>
            <a:ext cx="2941581" cy="282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839200" cy="6096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Deliverables and benefits</a:t>
            </a:r>
          </a:p>
        </p:txBody>
      </p:sp>
      <p:sp>
        <p:nvSpPr>
          <p:cNvPr id="27650" name="Rectangle 1"/>
          <p:cNvSpPr>
            <a:spLocks noChangeArrowheads="1"/>
          </p:cNvSpPr>
          <p:nvPr/>
        </p:nvSpPr>
        <p:spPr bwMode="auto">
          <a:xfrm>
            <a:off x="626076" y="1301578"/>
            <a:ext cx="746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smtClean="0"/>
              <a:t>The </a:t>
            </a:r>
            <a:r>
              <a:rPr lang="en-US" altLang="en-US" sz="1800" dirty="0"/>
              <a:t>following Redfish based plugins are developed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2"/>
              </a:rPr>
              <a:t>https://github.com/nsfcac/Nagios-Redfish-API-Integration</a:t>
            </a:r>
            <a:r>
              <a:rPr lang="en-US" altLang="en-US" sz="1800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5800" y="2011363"/>
          <a:ext cx="7543800" cy="2928941"/>
        </p:xfrm>
        <a:graphic>
          <a:graphicData uri="http://schemas.openxmlformats.org/drawingml/2006/table">
            <a:tbl>
              <a:tblPr/>
              <a:tblGrid>
                <a:gridCol w="2057400"/>
                <a:gridCol w="5486400"/>
              </a:tblGrid>
              <a:tr h="457233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Hardware Metric Monitoring Plugins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23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Monitoring Power Usage </a:t>
                      </a:r>
                    </a:p>
                  </a:txBody>
                  <a:tcPr marT="45739" marB="4573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823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Monitoring CPU Temperature</a:t>
                      </a:r>
                    </a:p>
                  </a:txBody>
                  <a:tcPr marT="45739" marB="4573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  <a:tr h="823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Monitoring Fans Speed</a:t>
                      </a:r>
                    </a:p>
                  </a:txBody>
                  <a:tcPr marT="45739" marB="4573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</a:tbl>
          </a:graphicData>
        </a:graphic>
      </p:graphicFrame>
      <p:sp>
        <p:nvSpPr>
          <p:cNvPr id="27667" name="TextBox 3"/>
          <p:cNvSpPr txBox="1">
            <a:spLocks noChangeArrowheads="1"/>
          </p:cNvSpPr>
          <p:nvPr/>
        </p:nvSpPr>
        <p:spPr bwMode="auto">
          <a:xfrm>
            <a:off x="914400" y="2362200"/>
            <a:ext cx="1752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HPC Infrastructure Metrics Monitoring using Redfish API and </a:t>
            </a:r>
            <a:r>
              <a:rPr lang="en-US" altLang="en-US" sz="2000" dirty="0" err="1"/>
              <a:t>Nagios</a:t>
            </a:r>
            <a:r>
              <a:rPr lang="en-US" altLang="en-US" sz="2000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411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6894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 and Related Research</a:t>
            </a:r>
          </a:p>
        </p:txBody>
      </p:sp>
      <p:pic>
        <p:nvPicPr>
          <p:cNvPr id="2457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186047"/>
            <a:ext cx="5898278" cy="415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878"/>
            <a:ext cx="2706298" cy="171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1811" y="293585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sz="2625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662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227"/>
            <a:ext cx="2742811" cy="187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57" y="1345563"/>
            <a:ext cx="6099443" cy="33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ontent Placeholder 1"/>
          <p:cNvSpPr>
            <a:spLocks noGrp="1"/>
          </p:cNvSpPr>
          <p:nvPr>
            <p:ph idx="1"/>
          </p:nvPr>
        </p:nvSpPr>
        <p:spPr>
          <a:xfrm>
            <a:off x="438108" y="33457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solidFill>
                  <a:schemeClr val="bg1"/>
                </a:solidFill>
                <a:ea typeface="ＭＳ Ｐゴシック" charset="-128"/>
              </a:rPr>
              <a:t>An </a:t>
            </a:r>
            <a:r>
              <a:rPr lang="en-US" altLang="en-US" sz="2700" dirty="0" smtClean="0">
                <a:solidFill>
                  <a:schemeClr val="bg1"/>
                </a:solidFill>
                <a:ea typeface="ＭＳ Ｐゴシック" charset="-128"/>
              </a:rPr>
              <a:t>initial interface </a:t>
            </a:r>
            <a:r>
              <a:rPr lang="en-US" altLang="en-US" sz="2700" dirty="0">
                <a:solidFill>
                  <a:schemeClr val="bg1"/>
                </a:solidFill>
                <a:ea typeface="ＭＳ Ｐゴシック" charset="-128"/>
              </a:rPr>
              <a:t>has been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67" y="1841152"/>
            <a:ext cx="2187146" cy="2187146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345989" y="1327235"/>
            <a:ext cx="8229600" cy="50980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8001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itchFamily="2" charset="2"/>
              <a:buChar char="§"/>
              <a:defRPr sz="2400" kern="1200">
                <a:solidFill>
                  <a:srgbClr val="000000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i="1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573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84" charset="0"/>
              <a:buChar char="-"/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>
                <a:ea typeface="ＭＳ Ｐゴシック" charset="-128"/>
              </a:rPr>
              <a:t>Scan the bar code using your phone camera to run our HPC visualization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5" name="Content Placeholder 1"/>
          <p:cNvSpPr txBox="1">
            <a:spLocks noChangeArrowheads="1"/>
          </p:cNvSpPr>
          <p:nvPr/>
        </p:nvSpPr>
        <p:spPr bwMode="auto">
          <a:xfrm>
            <a:off x="533980" y="4294488"/>
            <a:ext cx="7275490" cy="223811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8001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itchFamily="2" charset="2"/>
              <a:buChar char="§"/>
              <a:defRPr sz="2400" kern="1200">
                <a:solidFill>
                  <a:srgbClr val="000000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i="1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573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84" charset="0"/>
              <a:buChar char="-"/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 err="1" smtClean="0"/>
              <a:t>HiperView</a:t>
            </a:r>
            <a:r>
              <a:rPr lang="en-US" sz="1800" dirty="0" smtClean="0"/>
              <a:t>: </a:t>
            </a:r>
            <a:endParaRPr lang="en-US" sz="1800" dirty="0" smtClean="0">
              <a:hlinkClick r:id="rId3"/>
            </a:endParaRPr>
          </a:p>
          <a:p>
            <a:pPr lvl="1">
              <a:defRPr/>
            </a:pPr>
            <a:r>
              <a:rPr lang="en-US" sz="1275" dirty="0" smtClean="0">
                <a:hlinkClick r:id="rId3"/>
              </a:rPr>
              <a:t>https://idatavisualizationlab.github.io/HPCC/HiperView/demo.html</a:t>
            </a:r>
            <a:endParaRPr lang="en-US" sz="1275" dirty="0" smtClean="0"/>
          </a:p>
          <a:p>
            <a:pPr lvl="1">
              <a:defRPr/>
            </a:pPr>
            <a:r>
              <a:rPr lang="en-US" sz="1275" dirty="0" smtClean="0">
                <a:hlinkClick r:id="rId4"/>
              </a:rPr>
              <a:t>https://idatavisualizationlab.github.io/HPCC/HiperOverheatSep26/demo.html</a:t>
            </a:r>
            <a:endParaRPr lang="en-US" sz="1275" dirty="0" smtClean="0"/>
          </a:p>
          <a:p>
            <a:pPr lvl="1">
              <a:defRPr/>
            </a:pPr>
            <a:endParaRPr lang="en-US" sz="1275" dirty="0" smtClean="0"/>
          </a:p>
          <a:p>
            <a:pPr>
              <a:defRPr/>
            </a:pPr>
            <a:r>
              <a:rPr lang="en-US" sz="1800" dirty="0" err="1" smtClean="0"/>
              <a:t>Github</a:t>
            </a:r>
            <a:r>
              <a:rPr lang="en-US" sz="1800" dirty="0" smtClean="0"/>
              <a:t> repository: </a:t>
            </a:r>
            <a:endParaRPr lang="en-US" sz="1800" dirty="0" smtClean="0">
              <a:hlinkClick r:id="rId3"/>
            </a:endParaRPr>
          </a:p>
          <a:p>
            <a:pPr lvl="1">
              <a:defRPr/>
            </a:pPr>
            <a:r>
              <a:rPr lang="en-US" sz="1200" dirty="0" smtClean="0">
                <a:hlinkClick r:id="rId5"/>
              </a:rPr>
              <a:t>https://github.com/iDataVisualizationLab/HPCC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2248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/>
          </p:nvPr>
        </p:nvSpPr>
        <p:spPr>
          <a:xfrm>
            <a:off x="276613" y="379648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CPU temperature</a:t>
            </a: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6"/>
            <a:ext cx="9145655" cy="49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364457"/>
            <a:ext cx="211455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2"/>
          <p:cNvSpPr>
            <a:spLocks noGrp="1"/>
          </p:cNvSpPr>
          <p:nvPr>
            <p:ph type="title"/>
          </p:nvPr>
        </p:nvSpPr>
        <p:spPr>
          <a:xfrm>
            <a:off x="457845" y="371411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Fan speed</a:t>
            </a:r>
          </a:p>
        </p:txBody>
      </p:sp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1350170"/>
            <a:ext cx="21717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6" y="1730977"/>
            <a:ext cx="9137348" cy="497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6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2"/>
          <p:cNvSpPr>
            <a:spLocks noGrp="1"/>
          </p:cNvSpPr>
          <p:nvPr>
            <p:ph type="title"/>
          </p:nvPr>
        </p:nvSpPr>
        <p:spPr>
          <a:xfrm>
            <a:off x="490794" y="354935"/>
            <a:ext cx="6872288" cy="548879"/>
          </a:xfrm>
        </p:spPr>
        <p:txBody>
          <a:bodyPr/>
          <a:lstStyle/>
          <a:p>
            <a:pPr algn="l"/>
            <a:r>
              <a:rPr lang="en-US" altLang="en-US" sz="1650">
                <a:latin typeface="Arial Black" charset="0"/>
                <a:ea typeface="ＭＳ Ｐゴシック" charset="-128"/>
                <a:cs typeface="Arial Black" charset="0"/>
              </a:rPr>
              <a:t>HPCC on Sep, 26 2018: CPU temperature vs Fan speed</a:t>
            </a:r>
          </a:p>
        </p:txBody>
      </p:sp>
      <p:pic>
        <p:nvPicPr>
          <p:cNvPr id="337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828"/>
            <a:ext cx="9144000" cy="42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5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57150" y="308372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885950" y="1714501"/>
            <a:ext cx="56007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charset="2"/>
              <a:buChar char="§"/>
            </a:pPr>
            <a:r>
              <a:rPr lang="en-US" altLang="en-US" sz="2100" b="1" dirty="0">
                <a:solidFill>
                  <a:srgbClr val="003366"/>
                </a:solidFill>
              </a:rPr>
              <a:t>Why?</a:t>
            </a:r>
          </a:p>
        </p:txBody>
      </p:sp>
      <p:pic>
        <p:nvPicPr>
          <p:cNvPr id="378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8" y="2171701"/>
            <a:ext cx="8595621" cy="315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6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0" y="320761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89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69" y="1465035"/>
            <a:ext cx="4396154" cy="453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9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57150" y="338185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99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3580"/>
            <a:ext cx="9141533" cy="313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2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22423" y="1352511"/>
            <a:ext cx="9407610" cy="254555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Introduction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Background and related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Visualization </a:t>
            </a:r>
            <a:r>
              <a:rPr lang="en-US" dirty="0"/>
              <a:t>architecture: </a:t>
            </a:r>
            <a:r>
              <a:rPr lang="en-US" dirty="0" smtClean="0"/>
              <a:t>Why </a:t>
            </a:r>
            <a:r>
              <a:rPr lang="en-US" dirty="0"/>
              <a:t>Multidimensional analysis? </a:t>
            </a:r>
            <a:endParaRPr lang="en-US" dirty="0" smtClean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Demo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Future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725615" y="1309780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409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08" y="2058683"/>
            <a:ext cx="2286000" cy="58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69" y="2642089"/>
            <a:ext cx="6297490" cy="335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8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2"/>
          <p:cNvSpPr>
            <a:spLocks noGrp="1"/>
          </p:cNvSpPr>
          <p:nvPr>
            <p:ph type="title"/>
          </p:nvPr>
        </p:nvSpPr>
        <p:spPr>
          <a:xfrm>
            <a:off x="219808" y="233539"/>
            <a:ext cx="8181242" cy="548879"/>
          </a:xfrm>
        </p:spPr>
        <p:txBody>
          <a:bodyPr/>
          <a:lstStyle/>
          <a:p>
            <a:pPr algn="l"/>
            <a:r>
              <a:rPr lang="en-US" altLang="en-US" sz="1650">
                <a:latin typeface="Arial Black" charset="0"/>
                <a:ea typeface="ＭＳ Ｐゴシック" charset="-128"/>
                <a:cs typeface="Arial Black" charset="0"/>
              </a:rPr>
              <a:t>HPCC on Sep, 26 2018: CPU temperature vs Fan speed</a:t>
            </a:r>
          </a:p>
        </p:txBody>
      </p:sp>
      <p:pic>
        <p:nvPicPr>
          <p:cNvPr id="3481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8" y="2395905"/>
            <a:ext cx="5438042" cy="285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584" y="2401910"/>
            <a:ext cx="2813539" cy="286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4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2"/>
          <p:cNvSpPr>
            <a:spLocks noGrp="1"/>
          </p:cNvSpPr>
          <p:nvPr>
            <p:ph type="title"/>
          </p:nvPr>
        </p:nvSpPr>
        <p:spPr>
          <a:xfrm>
            <a:off x="367307" y="234190"/>
            <a:ext cx="6872288" cy="548879"/>
          </a:xfrm>
        </p:spPr>
        <p:txBody>
          <a:bodyPr/>
          <a:lstStyle/>
          <a:p>
            <a:pPr algn="l"/>
            <a:r>
              <a:rPr lang="en-US" altLang="en-US" sz="1650">
                <a:latin typeface="Arial Black" charset="0"/>
                <a:ea typeface="ＭＳ Ｐゴシック" charset="-128"/>
                <a:cs typeface="Arial Black" charset="0"/>
              </a:rPr>
              <a:t>HPCC on Oct, 4 2018: CPU temperature vs Fan speed</a:t>
            </a:r>
          </a:p>
        </p:txBody>
      </p:sp>
      <p:pic>
        <p:nvPicPr>
          <p:cNvPr id="3584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3" y="2380654"/>
            <a:ext cx="5841661" cy="307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451" y="2380655"/>
            <a:ext cx="2989476" cy="307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 Black" charset="0"/>
                <a:ea typeface="ＭＳ Ｐゴシック" charset="-128"/>
                <a:cs typeface="Arial Black" charset="0"/>
              </a:rPr>
              <a:t>More than 2 dimensions?</a:t>
            </a:r>
          </a:p>
        </p:txBody>
      </p:sp>
      <p:pic>
        <p:nvPicPr>
          <p:cNvPr id="4813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6075"/>
            <a:ext cx="9144000" cy="293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 Black" charset="0"/>
                <a:ea typeface="ＭＳ Ｐゴシック" charset="-128"/>
                <a:cs typeface="Arial Black" charset="0"/>
              </a:rPr>
              <a:t>Too many data points?</a:t>
            </a:r>
          </a:p>
        </p:txBody>
      </p:sp>
      <p:pic>
        <p:nvPicPr>
          <p:cNvPr id="491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0335"/>
            <a:ext cx="9144000" cy="382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9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722870" y="345518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Predictive analytics</a:t>
            </a:r>
          </a:p>
        </p:txBody>
      </p:sp>
      <p:pic>
        <p:nvPicPr>
          <p:cNvPr id="4198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86" y="1621804"/>
            <a:ext cx="4301454" cy="390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5516166"/>
            <a:ext cx="9144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 err="1"/>
              <a:t>Vinh</a:t>
            </a:r>
            <a:r>
              <a:rPr lang="en-US" altLang="en-US" sz="900" dirty="0"/>
              <a:t> Nguyen, Fang </a:t>
            </a:r>
            <a:r>
              <a:rPr lang="en-US" altLang="en-US" sz="900" dirty="0" err="1"/>
              <a:t>Jin</a:t>
            </a:r>
            <a:r>
              <a:rPr lang="en-US" altLang="en-US" sz="900" dirty="0"/>
              <a:t>, and Tommy Dang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i="1" dirty="0"/>
              <a:t>Predict Saturated Thickness using </a:t>
            </a:r>
            <a:r>
              <a:rPr lang="en-US" altLang="en-US" sz="900" i="1" dirty="0" err="1"/>
              <a:t>TensorBoard</a:t>
            </a:r>
            <a:r>
              <a:rPr lang="en-US" altLang="en-US" sz="900" i="1" dirty="0"/>
              <a:t> Visualization</a:t>
            </a:r>
            <a:r>
              <a:rPr lang="en-US" altLang="en-US" sz="900" dirty="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/>
              <a:t>The Visualization in Environmental Sciences</a:t>
            </a:r>
          </a:p>
        </p:txBody>
      </p:sp>
    </p:spTree>
    <p:extLst>
      <p:ext uri="{BB962C8B-B14F-4D97-AF65-F5344CB8AC3E}">
        <p14:creationId xmlns:p14="http://schemas.microsoft.com/office/powerpoint/2010/main" val="15644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2268811" y="363292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AR/VR</a:t>
            </a:r>
          </a:p>
        </p:txBody>
      </p:sp>
      <p:pic>
        <p:nvPicPr>
          <p:cNvPr id="430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1" y="106775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1" y="107918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1" y="109061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110204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486"/>
            <a:ext cx="9144000" cy="49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1" y="1259017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4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Questions?</a:t>
            </a:r>
            <a:endParaRPr lang="en-US" dirty="0"/>
          </a:p>
        </p:txBody>
      </p:sp>
      <p:sp>
        <p:nvSpPr>
          <p:cNvPr id="4505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536961" y="1764709"/>
            <a:ext cx="8229600" cy="4525963"/>
          </a:xfrm>
        </p:spPr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dirty="0" smtClean="0">
                <a:ea typeface="ＭＳ Ｐゴシック" charset="-128"/>
              </a:rPr>
              <a:t>Email: </a:t>
            </a:r>
            <a:r>
              <a:rPr lang="en-US" altLang="en-US" dirty="0" err="1" smtClean="0">
                <a:ea typeface="ＭＳ Ｐゴシック" charset="-128"/>
              </a:rPr>
              <a:t>Tommy.Dang@ttu.edu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947"/>
            <a:ext cx="5781190" cy="556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2872153"/>
            <a:ext cx="9144000" cy="1663658"/>
          </a:xfrm>
          <a:prstGeom prst="rect">
            <a:avLst/>
          </a:prstGeom>
        </p:spPr>
      </p:pic>
      <p:pic>
        <p:nvPicPr>
          <p:cNvPr id="8" name="Picture 6" descr="TTUtl_DblT_c2C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5161" y="5824151"/>
            <a:ext cx="796444" cy="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9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420" y="957078"/>
            <a:ext cx="6457950" cy="969771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2050" name="Picture 2" descr="Image result for hpc data center">
            <a:extLst>
              <a:ext uri="{FF2B5EF4-FFF2-40B4-BE49-F238E27FC236}">
                <a16:creationId xmlns:a16="http://schemas.microsoft.com/office/drawing/2014/main" xmlns="" id="{1BDFEF44-DF7A-4020-9FB9-90620168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2057398"/>
            <a:ext cx="2857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pc data center">
            <a:extLst>
              <a:ext uri="{FF2B5EF4-FFF2-40B4-BE49-F238E27FC236}">
                <a16:creationId xmlns:a16="http://schemas.microsoft.com/office/drawing/2014/main" xmlns="" id="{98444ED8-283C-4CAE-95A0-EAB9DC82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2057400"/>
            <a:ext cx="2753253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pc data center">
            <a:extLst>
              <a:ext uri="{FF2B5EF4-FFF2-40B4-BE49-F238E27FC236}">
                <a16:creationId xmlns:a16="http://schemas.microsoft.com/office/drawing/2014/main" xmlns="" id="{22C82D01-9009-4174-9847-8F7B9D6A8A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419200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pc data center">
            <a:extLst>
              <a:ext uri="{FF2B5EF4-FFF2-40B4-BE49-F238E27FC236}">
                <a16:creationId xmlns:a16="http://schemas.microsoft.com/office/drawing/2014/main" xmlns="" id="{088B6C9A-BB21-4294-B31A-AA15B9A2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4192009"/>
            <a:ext cx="27532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pc data center">
            <a:extLst>
              <a:ext uri="{FF2B5EF4-FFF2-40B4-BE49-F238E27FC236}">
                <a16:creationId xmlns:a16="http://schemas.microsoft.com/office/drawing/2014/main" xmlns="" id="{622BFE0E-3F87-4350-8176-AB0BD1B3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2057400"/>
            <a:ext cx="2619375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hpc data center dell">
            <a:extLst>
              <a:ext uri="{FF2B5EF4-FFF2-40B4-BE49-F238E27FC236}">
                <a16:creationId xmlns:a16="http://schemas.microsoft.com/office/drawing/2014/main" xmlns="" id="{1CAAE3AD-3BDE-4067-86EE-E4442D5A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4192009"/>
            <a:ext cx="251195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8D991A7-2B24-4AC2-A96D-1178FF5B7385}"/>
              </a:ext>
            </a:extLst>
          </p:cNvPr>
          <p:cNvSpPr txBox="1"/>
          <p:nvPr/>
        </p:nvSpPr>
        <p:spPr>
          <a:xfrm>
            <a:off x="399145" y="5492127"/>
            <a:ext cx="285749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Intel.com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A962E2A-E9B0-49DC-A2A6-4E5E7D9CE49E}"/>
              </a:ext>
            </a:extLst>
          </p:cNvPr>
          <p:cNvSpPr txBox="1"/>
          <p:nvPr/>
        </p:nvSpPr>
        <p:spPr>
          <a:xfrm>
            <a:off x="3429262" y="3618849"/>
            <a:ext cx="2518638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Hewlett Packard Enterprise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AA379D-F4FA-4147-BF51-7E4D1A7BB6F6}"/>
              </a:ext>
            </a:extLst>
          </p:cNvPr>
          <p:cNvSpPr txBox="1"/>
          <p:nvPr/>
        </p:nvSpPr>
        <p:spPr>
          <a:xfrm>
            <a:off x="399143" y="3616707"/>
            <a:ext cx="283871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HPCC – Texas Tech University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0732E94-F409-4CE1-A0F0-1EF1BF2B7D45}"/>
              </a:ext>
            </a:extLst>
          </p:cNvPr>
          <p:cNvSpPr txBox="1"/>
          <p:nvPr/>
        </p:nvSpPr>
        <p:spPr>
          <a:xfrm>
            <a:off x="3410480" y="5506464"/>
            <a:ext cx="2753253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 - Southern California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F966886-23AE-4200-A5E2-90CFE6D23BE8}"/>
              </a:ext>
            </a:extLst>
          </p:cNvPr>
          <p:cNvSpPr txBox="1"/>
          <p:nvPr/>
        </p:nvSpPr>
        <p:spPr>
          <a:xfrm>
            <a:off x="6445780" y="5506464"/>
            <a:ext cx="2511954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Dell EMC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8FF6188-9DFE-44D5-86FE-70561692980D}"/>
              </a:ext>
            </a:extLst>
          </p:cNvPr>
          <p:cNvSpPr txBox="1"/>
          <p:nvPr/>
        </p:nvSpPr>
        <p:spPr>
          <a:xfrm>
            <a:off x="6445780" y="3605166"/>
            <a:ext cx="2271657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IBM.com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347134" y="-16354"/>
            <a:ext cx="8610600" cy="12930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FFFFFF"/>
                </a:solidFill>
              </a:rPr>
              <a:t>Introduction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8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7409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396918" y="1331355"/>
            <a:ext cx="8229600" cy="45259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Monitoring data centers is challenging due to their size, complexity, and dynamic nature. </a:t>
            </a:r>
          </a:p>
          <a:p>
            <a:r>
              <a:rPr lang="en-US" altLang="en-US" dirty="0">
                <a:ea typeface="ＭＳ Ｐゴシック" charset="-128"/>
              </a:rPr>
              <a:t>This project proposes visual approaches </a:t>
            </a:r>
            <a:r>
              <a:rPr lang="en-US" altLang="en-US" dirty="0" smtClean="0">
                <a:ea typeface="ＭＳ Ｐゴシック" charset="-128"/>
              </a:rPr>
              <a:t>health service </a:t>
            </a:r>
            <a:r>
              <a:rPr lang="en-US" altLang="en-US" dirty="0">
                <a:ea typeface="ＭＳ Ｐゴシック" charset="-128"/>
              </a:rPr>
              <a:t>monitoring of HPC systems. </a:t>
            </a:r>
          </a:p>
          <a:p>
            <a:r>
              <a:rPr lang="en-US" altLang="en-US" dirty="0">
                <a:ea typeface="ＭＳ Ｐゴシック" charset="-128"/>
              </a:rPr>
              <a:t>The visualization is expanded on the following dimensions: </a:t>
            </a:r>
          </a:p>
          <a:p>
            <a:pPr lvl="1"/>
            <a:r>
              <a:rPr lang="en-US" altLang="en-US" dirty="0"/>
              <a:t>HPC spatial layout</a:t>
            </a:r>
          </a:p>
          <a:p>
            <a:pPr lvl="1"/>
            <a:r>
              <a:rPr lang="en-US" altLang="en-US" dirty="0"/>
              <a:t>Temporal domain (historical vs. real-time tracking)</a:t>
            </a:r>
          </a:p>
          <a:p>
            <a:pPr lvl="1"/>
            <a:r>
              <a:rPr lang="en-US" altLang="en-US" dirty="0"/>
              <a:t>System health services such as temperature, memory usage, fan speed, and power consumption.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843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406644" y="1391061"/>
            <a:ext cx="8445011" cy="3018094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We therefore focus the following design goals:</a:t>
            </a:r>
          </a:p>
          <a:p>
            <a:pPr lvl="1"/>
            <a:r>
              <a:rPr lang="en-US" altLang="en-US" dirty="0"/>
              <a:t>Provides spatial and temporal overview across hosts and racks, 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An interface </a:t>
            </a:r>
            <a:r>
              <a:rPr lang="en-US" altLang="en-US" dirty="0">
                <a:ea typeface="MS Gothic" charset="-128"/>
              </a:rPr>
              <a:t>that allows viewers to quickly narrow down features or event of </a:t>
            </a:r>
            <a:r>
              <a:rPr lang="en-US" altLang="en-US" dirty="0" smtClean="0">
                <a:ea typeface="MS Gothic" charset="-128"/>
              </a:rPr>
              <a:t>interest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Easy to switch and compare between different </a:t>
            </a:r>
            <a:r>
              <a:rPr lang="en-US" altLang="en-US" dirty="0">
                <a:ea typeface="MS Gothic" charset="-128"/>
              </a:rPr>
              <a:t>health status of HPC centers </a:t>
            </a:r>
            <a:endParaRPr lang="en-US" altLang="en-US" dirty="0" smtClean="0">
              <a:ea typeface="MS Gothic" charset="-128"/>
            </a:endParaRPr>
          </a:p>
          <a:p>
            <a:pPr lvl="1"/>
            <a:endParaRPr lang="en-US" altLang="en-US" b="1" dirty="0">
              <a:solidFill>
                <a:srgbClr val="1E3984"/>
              </a:solidFill>
              <a:ea typeface="MS Gothic" charset="-128"/>
            </a:endParaRPr>
          </a:p>
        </p:txBody>
      </p:sp>
      <p:sp>
        <p:nvSpPr>
          <p:cNvPr id="18435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284"/>
            <a:ext cx="9144000" cy="4999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1859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Demo: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err="1">
                <a:hlinkClick r:id="rId3"/>
              </a:rPr>
              <a:t>idatavisualizationlab.github.io</a:t>
            </a:r>
            <a:r>
              <a:rPr lang="en-US" dirty="0">
                <a:hlinkClick r:id="rId3"/>
              </a:rPr>
              <a:t>/HPCC/scheduling/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HPCC spatial layout and job scheduling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0" y="1141284"/>
            <a:ext cx="7632852" cy="4486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8001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itchFamily="2" charset="2"/>
              <a:buChar char="§"/>
              <a:defRPr sz="2400" kern="1200">
                <a:solidFill>
                  <a:srgbClr val="000000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i="1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573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84" charset="0"/>
              <a:buChar char="-"/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>
                <a:ea typeface="ＭＳ Ｐゴシック" charset="-128"/>
              </a:rPr>
              <a:t>Scan the bar code using your phone camera to run our visualization</a:t>
            </a:r>
            <a:endParaRPr lang="en-US" altLang="en-US" sz="2000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95" y="1141284"/>
            <a:ext cx="1465346" cy="14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 descr="connectivityengine_octa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3" y="1724614"/>
            <a:ext cx="4510178" cy="34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6489" y="223539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</a:p>
        </p:txBody>
      </p:sp>
      <p:sp>
        <p:nvSpPr>
          <p:cNvPr id="22530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216403" y="1313871"/>
            <a:ext cx="9210219" cy="3704035"/>
          </a:xfrm>
        </p:spPr>
        <p:txBody>
          <a:bodyPr/>
          <a:lstStyle/>
          <a:p>
            <a:r>
              <a:rPr lang="en-US" altLang="en-US" sz="1800" dirty="0">
                <a:ea typeface="ＭＳ Ｐゴシック" charset="-128"/>
              </a:rPr>
              <a:t>DMTF released Redfish. </a:t>
            </a:r>
            <a:r>
              <a:rPr lang="en-US" altLang="en-US" sz="1800" dirty="0" err="1">
                <a:ea typeface="ＭＳ Ｐゴシック" charset="-128"/>
              </a:rPr>
              <a:t>Nagios</a:t>
            </a:r>
            <a:r>
              <a:rPr lang="en-US" altLang="en-US" sz="1800" dirty="0">
                <a:ea typeface="ＭＳ Ｐゴシック" charset="-128"/>
              </a:rPr>
              <a:t> Core is integrated with Redfish API to fetch system status. 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2532" name="Content Placeholder 2"/>
          <p:cNvSpPr>
            <a:spLocks/>
          </p:cNvSpPr>
          <p:nvPr/>
        </p:nvSpPr>
        <p:spPr bwMode="auto">
          <a:xfrm>
            <a:off x="1559011" y="899983"/>
            <a:ext cx="62865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70000"/>
              <a:buFontTx/>
              <a:buNone/>
            </a:pPr>
            <a:endParaRPr lang="en-US" altLang="en-US" sz="1500" b="1">
              <a:solidFill>
                <a:srgbClr val="003366"/>
              </a:solidFill>
            </a:endParaRPr>
          </a:p>
        </p:txBody>
      </p:sp>
      <p:pic>
        <p:nvPicPr>
          <p:cNvPr id="22533" name="Picture 6" descr="Image result for Distributed Management Task Force Redfi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8" y="2131685"/>
            <a:ext cx="2297906" cy="119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row: Curved Up 4">
            <a:extLst>
              <a:ext uri="{FF2B5EF4-FFF2-40B4-BE49-F238E27FC236}"/>
            </a:extLst>
          </p:cNvPr>
          <p:cNvSpPr/>
          <p:nvPr/>
        </p:nvSpPr>
        <p:spPr>
          <a:xfrm>
            <a:off x="1559010" y="3313082"/>
            <a:ext cx="3665934" cy="736997"/>
          </a:xfrm>
          <a:prstGeom prst="curved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ontent Placeholder 2"/>
          <p:cNvSpPr>
            <a:spLocks/>
          </p:cNvSpPr>
          <p:nvPr/>
        </p:nvSpPr>
        <p:spPr bwMode="auto">
          <a:xfrm>
            <a:off x="304800" y="838200"/>
            <a:ext cx="8686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Tx/>
              <a:buNone/>
            </a:pPr>
            <a:endParaRPr lang="en-US" altLang="en-US" b="1">
              <a:solidFill>
                <a:srgbClr val="003366"/>
              </a:solidFill>
            </a:endParaRPr>
          </a:p>
        </p:txBody>
      </p:sp>
      <p:sp>
        <p:nvSpPr>
          <p:cNvPr id="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6038"/>
            <a:ext cx="8686800" cy="73183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altLang="en-US" sz="4000" dirty="0" smtClean="0">
                <a:ea typeface="ＭＳ Ｐゴシック" charset="-128"/>
              </a:rPr>
              <a:t>Integrating </a:t>
            </a:r>
            <a:r>
              <a:rPr lang="en-US" altLang="en-US" sz="4000" dirty="0">
                <a:ea typeface="ＭＳ Ｐゴシック" charset="-128"/>
              </a:rPr>
              <a:t>Redfish with Nagios</a:t>
            </a:r>
            <a:endParaRPr lang="en-US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560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876425"/>
            <a:ext cx="77581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1"/>
          <p:cNvSpPr>
            <a:spLocks noChangeArrowheads="1"/>
          </p:cNvSpPr>
          <p:nvPr/>
        </p:nvSpPr>
        <p:spPr bwMode="auto">
          <a:xfrm>
            <a:off x="495300" y="1230311"/>
            <a:ext cx="575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 err="1">
                <a:solidFill>
                  <a:srgbClr val="C00000"/>
                </a:solidFill>
              </a:rPr>
              <a:t>Nagios</a:t>
            </a:r>
            <a:r>
              <a:rPr lang="en-US" altLang="en-US" sz="2400" b="1" dirty="0">
                <a:solidFill>
                  <a:srgbClr val="C00000"/>
                </a:solidFill>
              </a:rPr>
              <a:t> Using in-band Communication</a:t>
            </a:r>
          </a:p>
        </p:txBody>
      </p:sp>
      <p:pic>
        <p:nvPicPr>
          <p:cNvPr id="25605" name="Picture 15" descr="A screenshot of a cell phone&#10;&#10;Description generated with high confi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4242401"/>
            <a:ext cx="77581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16"/>
          <p:cNvSpPr>
            <a:spLocks noChangeArrowheads="1"/>
          </p:cNvSpPr>
          <p:nvPr/>
        </p:nvSpPr>
        <p:spPr bwMode="auto">
          <a:xfrm>
            <a:off x="495300" y="3652838"/>
            <a:ext cx="6351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 err="1">
                <a:solidFill>
                  <a:srgbClr val="C00000"/>
                </a:solidFill>
              </a:rPr>
              <a:t>Nagios</a:t>
            </a:r>
            <a:r>
              <a:rPr lang="en-US" altLang="en-US" sz="2400" b="1" dirty="0">
                <a:solidFill>
                  <a:srgbClr val="C00000"/>
                </a:solidFill>
              </a:rPr>
              <a:t> Using out-of-band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083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839200" cy="6096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Deliverables and benefits</a:t>
            </a:r>
          </a:p>
        </p:txBody>
      </p:sp>
      <p:sp>
        <p:nvSpPr>
          <p:cNvPr id="26626" name="Rectangle 1"/>
          <p:cNvSpPr>
            <a:spLocks noChangeArrowheads="1"/>
          </p:cNvSpPr>
          <p:nvPr/>
        </p:nvSpPr>
        <p:spPr bwMode="auto">
          <a:xfrm>
            <a:off x="601362" y="1217285"/>
            <a:ext cx="746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smtClean="0"/>
              <a:t>The </a:t>
            </a:r>
            <a:r>
              <a:rPr lang="en-US" altLang="en-US" sz="1800" dirty="0"/>
              <a:t>following Redfish based plugins are developed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https://github.com/nsfcac/Nagios-Redfish-API-Integration</a:t>
            </a:r>
            <a:r>
              <a:rPr lang="en-US" altLang="en-US" sz="1800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5800" y="2011363"/>
          <a:ext cx="7543800" cy="3567200"/>
        </p:xfrm>
        <a:graphic>
          <a:graphicData uri="http://schemas.openxmlformats.org/drawingml/2006/table">
            <a:tbl>
              <a:tblPr/>
              <a:tblGrid>
                <a:gridCol w="2735263"/>
                <a:gridCol w="4808537"/>
              </a:tblGrid>
              <a:tr h="457205">
                <a:tc row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Hardware Health Check Plugins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23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Baseboard Management Controller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Host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CPU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Memory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Fans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PowerSupplies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</a:tbl>
          </a:graphicData>
        </a:graphic>
      </p:graphicFrame>
      <p:sp>
        <p:nvSpPr>
          <p:cNvPr id="26649" name="TextBox 3"/>
          <p:cNvSpPr txBox="1">
            <a:spLocks noChangeArrowheads="1"/>
          </p:cNvSpPr>
          <p:nvPr/>
        </p:nvSpPr>
        <p:spPr bwMode="auto">
          <a:xfrm>
            <a:off x="914400" y="2362200"/>
            <a:ext cx="1752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HPC Infrastructure Health Monitoring using Redfish API and </a:t>
            </a:r>
            <a:r>
              <a:rPr lang="en-US" altLang="en-US" sz="2000" dirty="0" err="1"/>
              <a:t>Nagios</a:t>
            </a:r>
            <a:r>
              <a:rPr lang="en-US" altLang="en-US" sz="2000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32124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502</Words>
  <Application>Microsoft Macintosh PowerPoint</Application>
  <PresentationFormat>On-screen Show (4:3)</PresentationFormat>
  <Paragraphs>116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 Black</vt:lpstr>
      <vt:lpstr>Calibri</vt:lpstr>
      <vt:lpstr>Lucida Grande</vt:lpstr>
      <vt:lpstr>MS Gothic</vt:lpstr>
      <vt:lpstr>ＭＳ Ｐゴシック</vt:lpstr>
      <vt:lpstr>Times New Roman</vt:lpstr>
      <vt:lpstr>Wingdings</vt:lpstr>
      <vt:lpstr>Arial</vt:lpstr>
      <vt:lpstr>Custom Design</vt:lpstr>
      <vt:lpstr>1_Custom Design</vt:lpstr>
      <vt:lpstr>PowerPoint Presentation</vt:lpstr>
      <vt:lpstr>Outline</vt:lpstr>
      <vt:lpstr>Introduction</vt:lpstr>
      <vt:lpstr>Project Overview</vt:lpstr>
      <vt:lpstr>Project Overview</vt:lpstr>
      <vt:lpstr>HPCC spatial layout and job scheduling</vt:lpstr>
      <vt:lpstr>Background</vt:lpstr>
      <vt:lpstr>Integrating Redfish with Nagios</vt:lpstr>
      <vt:lpstr>Deliverables and benefits</vt:lpstr>
      <vt:lpstr>Deliverables and benefits</vt:lpstr>
      <vt:lpstr>Background and Related Research</vt:lpstr>
      <vt:lpstr>Background</vt:lpstr>
      <vt:lpstr>PowerPoint Presentation</vt:lpstr>
      <vt:lpstr>HPCC on Sep, 26 2018: CPU temperature</vt:lpstr>
      <vt:lpstr>HPCC on Sep, 26 2018: Fan speed</vt:lpstr>
      <vt:lpstr>HPCC on Sep, 26 2018: CPU temperature vs Fan speed</vt:lpstr>
      <vt:lpstr>PowerPoint Presentation</vt:lpstr>
      <vt:lpstr>PowerPoint Presentation</vt:lpstr>
      <vt:lpstr>PowerPoint Presentation</vt:lpstr>
      <vt:lpstr>PowerPoint Presentation</vt:lpstr>
      <vt:lpstr>HPCC on Sep, 26 2018: CPU temperature vs Fan speed</vt:lpstr>
      <vt:lpstr>HPCC on Oct, 4 2018: CPU temperature vs Fan speed</vt:lpstr>
      <vt:lpstr>More than 2 dimensions?</vt:lpstr>
      <vt:lpstr>Too many data points?</vt:lpstr>
      <vt:lpstr>Future Work</vt:lpstr>
      <vt:lpstr>PowerPoint Presentation</vt:lpstr>
      <vt:lpstr>PowerPoint Presentation</vt:lpstr>
      <vt:lpstr>Questions?</vt:lpstr>
    </vt:vector>
  </TitlesOfParts>
  <Company>Presentation Diva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Microsoft Office User</cp:lastModifiedBy>
  <cp:revision>87</cp:revision>
  <dcterms:created xsi:type="dcterms:W3CDTF">2005-04-19T19:05:52Z</dcterms:created>
  <dcterms:modified xsi:type="dcterms:W3CDTF">2018-11-15T18:20:59Z</dcterms:modified>
</cp:coreProperties>
</file>